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1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1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78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097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9385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514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6683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028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950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7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62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22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65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72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338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48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90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92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460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100" y="118871"/>
            <a:ext cx="2340864" cy="18013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510282" y="95397"/>
            <a:ext cx="7912100" cy="4006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9305" marR="993775" lvl="0" indent="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Prof.V.B.Shah</a:t>
            </a:r>
            <a:r>
              <a:rPr kumimoji="0" sz="1600" b="0" i="0" u="none" strike="noStrike" kern="0" cap="none" spc="4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Institute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of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Management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&amp; 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R.V.Patel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College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of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Commerce (Eng.Med.)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&amp;</a:t>
            </a:r>
            <a:r>
              <a:rPr kumimoji="0" sz="1600" b="0" i="0" u="none" strike="noStrike" kern="0" cap="none" spc="14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V.L.Shah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College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of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Commerce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(Guj.Med.)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&amp;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  <a:p>
            <a:pPr marL="609600" marR="0" lvl="0" indent="0" defTabSz="91440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Sutex</a:t>
            </a:r>
            <a:r>
              <a:rPr kumimoji="0" sz="2000" b="1" i="0" u="none" strike="noStrike" kern="0" cap="none" spc="-7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Bank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College</a:t>
            </a:r>
            <a:r>
              <a:rPr kumimoji="0" sz="2000" b="1" i="0" u="none" strike="noStrike" kern="0" cap="none" spc="-4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of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Computer</a:t>
            </a:r>
            <a:r>
              <a:rPr kumimoji="0" sz="2000" b="1" i="0" u="none" strike="noStrike" kern="0" cap="none" spc="-7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Applications</a:t>
            </a:r>
            <a:r>
              <a:rPr kumimoji="0" sz="2000" b="1" i="0" u="none" strike="noStrike" kern="0" cap="none" spc="-4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&amp;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Science,</a:t>
            </a:r>
            <a:r>
              <a:rPr kumimoji="0" sz="2000" b="1" i="0" u="none" strike="noStrike" kern="0" cap="none" spc="-114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Amroli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  <a:p>
            <a:pPr marL="1671955" marR="0" lvl="0" indent="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(Accredited</a:t>
            </a:r>
            <a:r>
              <a:rPr kumimoji="0" sz="2000" b="1" i="0" u="none" strike="noStrike" kern="0" cap="none" spc="-7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‘B’</a:t>
            </a:r>
            <a:r>
              <a:rPr kumimoji="0" sz="2000" b="1" i="0" u="none" strike="noStrike" kern="0" cap="none" spc="-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-9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(CGPA</a:t>
            </a:r>
            <a:r>
              <a:rPr kumimoji="0" sz="2000" b="1" i="0" u="none" strike="noStrike" kern="0" cap="none" spc="-5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2.55)</a:t>
            </a:r>
            <a:r>
              <a:rPr kumimoji="0" sz="2000" b="1" i="0" u="none" strike="noStrike" kern="0" cap="none" spc="-6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-2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by</a:t>
            </a:r>
            <a:r>
              <a:rPr kumimoji="0" sz="2000" b="1" i="0" u="none" strike="noStrike" kern="0" cap="none" spc="-3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1" i="0" u="none" strike="noStrike" kern="0" cap="none" spc="-4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NAAC </a:t>
            </a: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Dec.-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2009)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  <a:p>
            <a:pPr marL="0" marR="224154" lvl="0" indent="0" algn="ctr" defTabSz="91440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1" i="0" u="none" strike="noStrike" kern="0" cap="none" spc="-2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VEER</a:t>
            </a:r>
            <a:r>
              <a:rPr kumimoji="0" sz="2300" b="1" i="0" u="none" strike="noStrike" kern="0" cap="none" spc="-14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3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NARMAD</a:t>
            </a:r>
            <a:r>
              <a:rPr kumimoji="0" sz="2300" b="1" i="0" u="none" strike="noStrike" kern="0" cap="none" spc="-13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3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SOUTH</a:t>
            </a:r>
            <a:r>
              <a:rPr kumimoji="0" sz="2300" b="1" i="0" u="none" strike="noStrike" kern="0" cap="none" spc="-8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300" b="1" i="0" u="none" strike="noStrike" kern="0" cap="none" spc="-3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GUJARAT</a:t>
            </a:r>
            <a:r>
              <a:rPr kumimoji="0" sz="23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300" b="1" i="0" u="none" strike="noStrike" kern="0" cap="none" spc="-5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UNIVERSITY,</a:t>
            </a:r>
            <a:r>
              <a:rPr kumimoji="0" sz="2300" b="1" i="0" u="none" strike="noStrike" kern="0" cap="none" spc="-8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300" b="1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SURAT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228600" lvl="0" indent="0" algn="ctr" defTabSz="91440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Minor-</a:t>
            </a:r>
            <a:r>
              <a:rPr kumimoji="0" sz="23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PROJECT</a:t>
            </a:r>
            <a:r>
              <a:rPr kumimoji="0" sz="2300" b="1" i="0" u="none" strike="noStrike" kern="0" cap="none" spc="-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300" b="1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REPORT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140970" lvl="0" indent="0" algn="ctr" defTabSz="914400" eaLnBrk="1" fontAlgn="auto" latinLnBrk="0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 MT"/>
                <a:cs typeface="Arial MT"/>
              </a:rPr>
              <a:t>FOR</a:t>
            </a:r>
            <a:r>
              <a:rPr kumimoji="0" sz="2300" b="0" i="0" u="none" strike="noStrike" kern="0" cap="none" spc="-17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300" b="0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 MT"/>
                <a:cs typeface="Arial MT"/>
              </a:rPr>
              <a:t>THE</a:t>
            </a:r>
            <a:r>
              <a:rPr kumimoji="0" sz="2300" b="0" i="0" u="none" strike="noStrike" kern="0" cap="none" spc="4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300" b="0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 MT"/>
                <a:cs typeface="Arial MT"/>
              </a:rPr>
              <a:t>DEGREE </a:t>
            </a:r>
            <a:r>
              <a:rPr kumimoji="0" sz="2300" b="0" i="0" u="none" strike="noStrike" kern="0" cap="none" spc="-2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 MT"/>
                <a:cs typeface="Arial MT"/>
              </a:rPr>
              <a:t>OF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0" marR="142240" lvl="0" indent="0" algn="ctr" defTabSz="91440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Bachelor</a:t>
            </a:r>
            <a:r>
              <a:rPr kumimoji="0" sz="2000" b="0" i="1" u="none" strike="noStrike" kern="0" cap="none" spc="-8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of</a:t>
            </a:r>
            <a:r>
              <a:rPr kumimoji="0" sz="2000" b="0" i="1" u="none" strike="noStrike" kern="0" cap="none" spc="31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computer</a:t>
            </a:r>
            <a:r>
              <a:rPr kumimoji="0" sz="2000" b="0" i="1" u="none" strike="noStrike" kern="0" cap="none" spc="-4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 </a:t>
            </a: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Cambria"/>
                <a:cs typeface="Cambria"/>
              </a:rPr>
              <a:t>application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/>
              <a:cs typeface="Cambria"/>
            </a:endParaRPr>
          </a:p>
          <a:p>
            <a:pPr marL="0" marR="140970" lvl="0" indent="0" algn="ctr" defTabSz="914400" eaLnBrk="1" fontAlgn="auto" latinLnBrk="0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1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(B.C.A</a:t>
            </a:r>
            <a:r>
              <a:rPr kumimoji="0" sz="2300" b="1" i="0" u="none" strike="noStrike" kern="0" cap="none" spc="-2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3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5</a:t>
            </a:r>
            <a:r>
              <a:rPr kumimoji="0" sz="2250" b="1" i="0" u="none" strike="noStrike" kern="0" cap="none" spc="0" normalizeH="0" baseline="16666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TH</a:t>
            </a:r>
            <a:r>
              <a:rPr kumimoji="0" sz="2250" b="1" i="0" u="none" strike="noStrike" kern="0" cap="none" spc="450" normalizeH="0" baseline="16666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300" b="1" i="0" u="none" strike="noStrike" kern="0" cap="none" spc="-1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SEMESTER)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139065" lvl="0" indent="0" algn="ctr" defTabSz="914400" eaLnBrk="1" fontAlgn="auto" latinLnBrk="0" hangingPunct="1">
              <a:lnSpc>
                <a:spcPct val="100000"/>
              </a:lnSpc>
              <a:spcBef>
                <a:spcPts val="15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1" i="0" u="none" strike="noStrike" kern="0" cap="none" spc="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YEAR:</a:t>
            </a:r>
            <a:r>
              <a:rPr kumimoji="0" sz="2300" b="1" i="0" u="none" strike="noStrike" kern="0" cap="none" spc="-60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sz="2300" b="1" i="0" u="none" strike="noStrike" kern="0" cap="none" spc="-5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2024-</a:t>
            </a:r>
            <a:r>
              <a:rPr kumimoji="0" sz="2300" b="1" i="0" u="none" strike="noStrike" kern="0" cap="none" spc="-25" normalizeH="0" baseline="0" noProof="0" dirty="0">
                <a:ln>
                  <a:noFill/>
                </a:ln>
                <a:solidFill>
                  <a:srgbClr val="124262"/>
                </a:solidFill>
                <a:effectLst/>
                <a:uLnTx/>
                <a:uFillTx/>
                <a:latin typeface="Arial"/>
                <a:cs typeface="Arial"/>
              </a:rPr>
              <a:t>25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2771" y="5061825"/>
            <a:ext cx="2593340" cy="893444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5715" marR="0" lvl="0" indent="0" algn="ctr" defTabSz="914400" eaLnBrk="1" fontAlgn="auto" latinLnBrk="0" hangingPunct="1">
              <a:lnSpc>
                <a:spcPct val="100000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GUIDED</a:t>
            </a:r>
            <a:r>
              <a:rPr kumimoji="0" sz="2500" b="0" i="0" u="none" strike="noStrike" kern="0" cap="none" spc="-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5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BY: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kern="0" spc="-25" dirty="0">
                <a:solidFill>
                  <a:srgbClr val="FFFFFF"/>
                </a:solidFill>
                <a:latin typeface="Calibri"/>
                <a:cs typeface="Calibri"/>
              </a:rPr>
              <a:t>Ms.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1800" b="0" i="0" u="none" strike="noStrike" kern="0" cap="none" spc="-2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Sanskruti</a:t>
            </a:r>
            <a:r>
              <a:rPr kumimoji="0" lang="en-US" sz="1800" b="0" i="0" u="none" strike="noStrike" kern="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1800" b="0" i="0" u="none" strike="noStrike" kern="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t>Ramani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5707" y="4999866"/>
            <a:ext cx="4002832" cy="1154162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SUBMITTED</a:t>
            </a:r>
            <a:r>
              <a:rPr kumimoji="0" sz="25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25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MT"/>
                <a:cs typeface="Arial MT"/>
              </a:rPr>
              <a:t>BY:</a:t>
            </a:r>
            <a:endParaRPr lang="en-IN" sz="2500" kern="0" dirty="0">
              <a:solidFill>
                <a:sysClr val="windowText" lastClr="000000"/>
              </a:solidFill>
              <a:latin typeface="Arial MT"/>
              <a:cs typeface="Arial M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500" b="0" i="0" u="none" strike="noStrike" kern="0" cap="none" spc="-3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5448" y="5049723"/>
            <a:ext cx="2713990" cy="876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marR="0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Sky Gym</a:t>
            </a:r>
            <a:endParaRPr kumimoji="0" sz="2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4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(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Gym</a:t>
            </a:r>
            <a:r>
              <a:rPr kumimoji="0" sz="15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Management</a:t>
            </a:r>
            <a:r>
              <a:rPr kumimoji="0" sz="15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cs typeface="Times New Roman"/>
              </a:rPr>
              <a:t>System)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B3905-DCDD-CA7B-6314-FF42F6EA8A76}"/>
              </a:ext>
            </a:extLst>
          </p:cNvPr>
          <p:cNvSpPr txBox="1"/>
          <p:nvPr/>
        </p:nvSpPr>
        <p:spPr>
          <a:xfrm>
            <a:off x="8745768" y="5741992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Avadh Radadiya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7237" y="143903"/>
            <a:ext cx="3057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D</a:t>
            </a:r>
            <a:r>
              <a:rPr lang="en-IN" sz="2800" dirty="0">
                <a:latin typeface="Calibri"/>
                <a:cs typeface="Calibri"/>
              </a:rPr>
              <a:t>F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1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1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UML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Diagram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046" y="3202940"/>
            <a:ext cx="2720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0</a:t>
            </a:r>
            <a:r>
              <a:rPr kumimoji="0" sz="2800" b="1" i="0" u="none" strike="noStrike" kern="0" cap="none" spc="114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–</a:t>
            </a:r>
            <a:r>
              <a:rPr kumimoji="0" sz="2800" b="1" i="0" u="none" strike="noStrike" kern="0" cap="none" spc="125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Level</a:t>
            </a:r>
            <a:r>
              <a:rPr kumimoji="0" sz="2800" b="1" i="0" u="none" strike="noStrike" kern="0" cap="none" spc="14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Diagram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4A0BBC-746E-1BDA-76C0-78A52B6DCA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7468" y="822960"/>
            <a:ext cx="6007100" cy="5664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1815" y="3202940"/>
            <a:ext cx="4052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Level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Diagram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(Admin)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D341C-4F48-5573-5B33-63B1D99DEA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51051" y="183197"/>
            <a:ext cx="5741035" cy="64916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3455" y="3202940"/>
            <a:ext cx="37534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1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Level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Diagram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(User)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6EB6F-BBF5-E688-1502-C15F0B72F1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59395" y="183832"/>
            <a:ext cx="5741035" cy="64903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8775" y="324111"/>
            <a:ext cx="8534400" cy="577543"/>
          </a:xfrm>
          <a:prstGeom prst="rect">
            <a:avLst/>
          </a:prstGeom>
        </p:spPr>
        <p:txBody>
          <a:bodyPr vert="horz" wrap="square" lIns="0" tIns="145237" rIns="0" bIns="0" rtlCol="0">
            <a:spAutoFit/>
          </a:bodyPr>
          <a:lstStyle/>
          <a:p>
            <a:pPr marL="1576705">
              <a:lnSpc>
                <a:spcPct val="100000"/>
              </a:lnSpc>
              <a:spcBef>
                <a:spcPts val="95"/>
              </a:spcBef>
            </a:pPr>
            <a:r>
              <a:rPr lang="en-US" sz="2800" dirty="0"/>
              <a:t>Screenshots</a:t>
            </a:r>
            <a:r>
              <a:rPr lang="en-US" sz="2800" spc="290" dirty="0"/>
              <a:t> </a:t>
            </a:r>
            <a:r>
              <a:rPr lang="en-US" sz="2800" dirty="0"/>
              <a:t>:</a:t>
            </a:r>
            <a:r>
              <a:rPr lang="en-US" sz="2800" spc="85" dirty="0"/>
              <a:t> </a:t>
            </a:r>
            <a:r>
              <a:rPr lang="en-US" sz="2800" dirty="0"/>
              <a:t>Admin</a:t>
            </a:r>
            <a:r>
              <a:rPr lang="en-US" sz="2800" spc="240" dirty="0"/>
              <a:t> </a:t>
            </a:r>
            <a:r>
              <a:rPr lang="en-US" sz="2800" dirty="0"/>
              <a:t>Panel</a:t>
            </a:r>
            <a:r>
              <a:rPr lang="en-US" sz="2800" spc="250" dirty="0"/>
              <a:t> </a:t>
            </a:r>
            <a:r>
              <a:rPr lang="en-US" sz="2800" dirty="0"/>
              <a:t>(Log</a:t>
            </a:r>
            <a:r>
              <a:rPr lang="en-US" sz="2800" spc="225" dirty="0"/>
              <a:t> </a:t>
            </a:r>
            <a:r>
              <a:rPr lang="en-US" sz="2800" spc="-25" dirty="0"/>
              <a:t>In)</a:t>
            </a:r>
            <a:endParaRPr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0D99D-8024-6831-4028-7F9DF867C5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8106" y="1313706"/>
            <a:ext cx="9873206" cy="52201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9922" y="-109271"/>
            <a:ext cx="10364451" cy="1596177"/>
          </a:xfrm>
          <a:prstGeom prst="rect">
            <a:avLst/>
          </a:prstGeom>
        </p:spPr>
        <p:txBody>
          <a:bodyPr vert="horz" wrap="square" lIns="0" tIns="145237" rIns="0" bIns="0" rtlCol="0">
            <a:spAutoFit/>
          </a:bodyPr>
          <a:lstStyle/>
          <a:p>
            <a:pPr marL="1202055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Screenshots</a:t>
            </a:r>
            <a:r>
              <a:rPr sz="2800" spc="295" dirty="0"/>
              <a:t> </a:t>
            </a:r>
            <a:r>
              <a:rPr sz="2800" dirty="0"/>
              <a:t>:</a:t>
            </a:r>
            <a:r>
              <a:rPr sz="2800" spc="95" dirty="0"/>
              <a:t> </a:t>
            </a:r>
            <a:r>
              <a:rPr sz="2800" dirty="0"/>
              <a:t>Admin</a:t>
            </a:r>
            <a:r>
              <a:rPr sz="2800" spc="245" dirty="0"/>
              <a:t> </a:t>
            </a:r>
            <a:r>
              <a:rPr sz="2800" dirty="0"/>
              <a:t>Panel</a:t>
            </a:r>
            <a:r>
              <a:rPr sz="2800" spc="254" dirty="0"/>
              <a:t> </a:t>
            </a:r>
            <a:r>
              <a:rPr sz="2800" spc="-10" dirty="0"/>
              <a:t>(Dashboard)</a:t>
            </a:r>
            <a:endParaRPr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6B1A3D-205D-30EA-1478-630EFDE3EA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5382" y="1197151"/>
            <a:ext cx="9560689" cy="50868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0676" y="354243"/>
            <a:ext cx="9970647" cy="526170"/>
          </a:xfrm>
          <a:prstGeom prst="rect">
            <a:avLst/>
          </a:prstGeom>
        </p:spPr>
        <p:txBody>
          <a:bodyPr vert="horz" wrap="square" lIns="0" tIns="94361" rIns="0" bIns="0" rtlCol="0">
            <a:spAutoFit/>
          </a:bodyPr>
          <a:lstStyle/>
          <a:p>
            <a:pPr marL="10706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Screenshots</a:t>
            </a:r>
            <a:r>
              <a:rPr sz="2800" spc="320" dirty="0"/>
              <a:t> </a:t>
            </a:r>
            <a:r>
              <a:rPr sz="2800" dirty="0"/>
              <a:t>:</a:t>
            </a:r>
            <a:r>
              <a:rPr sz="2800" spc="114" dirty="0"/>
              <a:t> </a:t>
            </a:r>
            <a:r>
              <a:rPr sz="2800" dirty="0"/>
              <a:t>Admin</a:t>
            </a:r>
            <a:r>
              <a:rPr sz="2800" spc="275" dirty="0"/>
              <a:t> </a:t>
            </a:r>
            <a:r>
              <a:rPr sz="2800" dirty="0"/>
              <a:t>Panel</a:t>
            </a:r>
            <a:r>
              <a:rPr sz="2800" spc="280" dirty="0"/>
              <a:t> </a:t>
            </a:r>
            <a:r>
              <a:rPr sz="2800" dirty="0"/>
              <a:t>(Manage</a:t>
            </a:r>
            <a:r>
              <a:rPr sz="2800" spc="180" dirty="0"/>
              <a:t> </a:t>
            </a:r>
            <a:r>
              <a:rPr lang="en-US" sz="2800" spc="-10" dirty="0"/>
              <a:t>User</a:t>
            </a:r>
            <a:r>
              <a:rPr sz="2800" spc="-10" dirty="0"/>
              <a:t>)</a:t>
            </a:r>
            <a:endParaRPr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1C3CD-B8CF-692E-1FE2-FB435A720A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2209" y="1274572"/>
            <a:ext cx="9727582" cy="54285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2825" y="312160"/>
            <a:ext cx="9348008" cy="507703"/>
          </a:xfrm>
          <a:prstGeom prst="rect">
            <a:avLst/>
          </a:prstGeom>
        </p:spPr>
        <p:txBody>
          <a:bodyPr vert="horz" wrap="square" lIns="0" tIns="7607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Screenshots</a:t>
            </a:r>
            <a:r>
              <a:rPr sz="2800" spc="270" dirty="0"/>
              <a:t> </a:t>
            </a:r>
            <a:r>
              <a:rPr sz="2800" dirty="0"/>
              <a:t>:</a:t>
            </a:r>
            <a:r>
              <a:rPr sz="2800" spc="75" dirty="0"/>
              <a:t> </a:t>
            </a:r>
            <a:r>
              <a:rPr sz="2800" dirty="0"/>
              <a:t>Admin</a:t>
            </a:r>
            <a:r>
              <a:rPr sz="2800" spc="229" dirty="0"/>
              <a:t> </a:t>
            </a:r>
            <a:r>
              <a:rPr sz="2800" dirty="0"/>
              <a:t>Panel</a:t>
            </a:r>
            <a:r>
              <a:rPr sz="2800" spc="229" dirty="0"/>
              <a:t> </a:t>
            </a:r>
            <a:r>
              <a:rPr sz="2800" dirty="0"/>
              <a:t>(</a:t>
            </a:r>
            <a:r>
              <a:rPr sz="2800" spc="210" dirty="0"/>
              <a:t> </a:t>
            </a:r>
            <a:r>
              <a:rPr sz="2800" dirty="0"/>
              <a:t>Manage</a:t>
            </a:r>
            <a:r>
              <a:rPr sz="2800" spc="110" dirty="0"/>
              <a:t> </a:t>
            </a:r>
            <a:r>
              <a:rPr lang="en-US" sz="2800" spc="-10" dirty="0"/>
              <a:t>Trainer</a:t>
            </a:r>
            <a:r>
              <a:rPr sz="2800" spc="-10" dirty="0"/>
              <a:t>)</a:t>
            </a:r>
            <a:endParaRPr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1836A-2D31-7424-B5BD-C7C7D8F6E7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8814" y="1233806"/>
            <a:ext cx="10246362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646" y="232446"/>
            <a:ext cx="11028369" cy="526170"/>
          </a:xfrm>
          <a:prstGeom prst="rect">
            <a:avLst/>
          </a:prstGeom>
        </p:spPr>
        <p:txBody>
          <a:bodyPr vert="horz" wrap="square" lIns="0" tIns="94361" rIns="0" bIns="0" rtlCol="0">
            <a:spAutoFit/>
          </a:bodyPr>
          <a:lstStyle/>
          <a:p>
            <a:pPr marL="10706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Screenshots</a:t>
            </a:r>
            <a:r>
              <a:rPr sz="2800" spc="320" dirty="0"/>
              <a:t> </a:t>
            </a:r>
            <a:r>
              <a:rPr sz="2800" dirty="0"/>
              <a:t>:</a:t>
            </a:r>
            <a:r>
              <a:rPr sz="2800" spc="114" dirty="0"/>
              <a:t> </a:t>
            </a:r>
            <a:r>
              <a:rPr sz="2800" dirty="0"/>
              <a:t>Admin</a:t>
            </a:r>
            <a:r>
              <a:rPr sz="2800" spc="275" dirty="0"/>
              <a:t> </a:t>
            </a:r>
            <a:r>
              <a:rPr sz="2800" dirty="0"/>
              <a:t>Panel</a:t>
            </a:r>
            <a:r>
              <a:rPr sz="2800" spc="280" dirty="0"/>
              <a:t> </a:t>
            </a:r>
            <a:r>
              <a:rPr sz="2800" dirty="0"/>
              <a:t>(Manage</a:t>
            </a:r>
            <a:r>
              <a:rPr sz="2800" spc="180" dirty="0"/>
              <a:t> </a:t>
            </a:r>
            <a:r>
              <a:rPr lang="en-US" sz="2800" spc="-10" dirty="0"/>
              <a:t>Packages</a:t>
            </a:r>
            <a:r>
              <a:rPr sz="2800" spc="-10" dirty="0"/>
              <a:t>)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264A1-F64C-E2DB-903F-FA8015D070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97176" y="1036659"/>
            <a:ext cx="10165080" cy="56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06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3061" y="210866"/>
            <a:ext cx="10608906" cy="507703"/>
          </a:xfrm>
          <a:prstGeom prst="rect">
            <a:avLst/>
          </a:prstGeom>
        </p:spPr>
        <p:txBody>
          <a:bodyPr vert="horz" wrap="square" lIns="0" tIns="76073" rIns="0" bIns="0" rtlCol="0">
            <a:spAutoFit/>
          </a:bodyPr>
          <a:lstStyle/>
          <a:p>
            <a:pPr marL="72898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Screenshots</a:t>
            </a:r>
            <a:r>
              <a:rPr sz="2800" spc="245" dirty="0"/>
              <a:t> </a:t>
            </a:r>
            <a:r>
              <a:rPr sz="2800" dirty="0"/>
              <a:t>:</a:t>
            </a:r>
            <a:r>
              <a:rPr sz="2800" spc="135" dirty="0"/>
              <a:t> </a:t>
            </a:r>
            <a:r>
              <a:rPr sz="2800" dirty="0"/>
              <a:t>User</a:t>
            </a:r>
            <a:r>
              <a:rPr sz="2800" spc="225" dirty="0"/>
              <a:t> </a:t>
            </a:r>
            <a:r>
              <a:rPr sz="2800" dirty="0"/>
              <a:t>Panel</a:t>
            </a:r>
            <a:r>
              <a:rPr sz="2800" spc="204" dirty="0"/>
              <a:t> </a:t>
            </a:r>
            <a:r>
              <a:rPr sz="2800" dirty="0"/>
              <a:t>(Log</a:t>
            </a:r>
            <a:r>
              <a:rPr sz="2800" spc="190" dirty="0"/>
              <a:t> </a:t>
            </a:r>
            <a:r>
              <a:rPr sz="2800" dirty="0"/>
              <a:t>In</a:t>
            </a:r>
            <a:r>
              <a:rPr sz="2800" spc="185" dirty="0"/>
              <a:t> </a:t>
            </a:r>
            <a:r>
              <a:rPr sz="2800" dirty="0"/>
              <a:t>&amp;</a:t>
            </a:r>
            <a:r>
              <a:rPr sz="2800" spc="180" dirty="0"/>
              <a:t> </a:t>
            </a:r>
            <a:r>
              <a:rPr sz="2800" spc="-10" dirty="0"/>
              <a:t>Registration)</a:t>
            </a:r>
            <a:endParaRPr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6FFF37-260D-9BBE-1B8D-DF60BB5D52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80304" y="983239"/>
            <a:ext cx="9275255" cy="50816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82DE5-3FF3-0B8E-9D47-0930FB222F19}"/>
              </a:ext>
            </a:extLst>
          </p:cNvPr>
          <p:cNvGrpSpPr/>
          <p:nvPr/>
        </p:nvGrpSpPr>
        <p:grpSpPr>
          <a:xfrm>
            <a:off x="912015" y="261570"/>
            <a:ext cx="10154092" cy="6148559"/>
            <a:chOff x="-421407" y="-108078"/>
            <a:chExt cx="5805047" cy="477279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8D960B-BA53-2EAB-56ED-7D23A525D17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421407" y="-108078"/>
              <a:ext cx="5805047" cy="26420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0B2682-3EE4-AE2F-CCED-C784FB55D1D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421407" y="2535319"/>
              <a:ext cx="5805046" cy="2129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A4CD-881F-047B-ED39-EFC0DDA7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048" y="2905927"/>
            <a:ext cx="3855903" cy="1046145"/>
          </a:xfrm>
        </p:spPr>
        <p:txBody>
          <a:bodyPr>
            <a:normAutofit/>
          </a:bodyPr>
          <a:lstStyle/>
          <a:p>
            <a:pPr algn="ctr"/>
            <a:r>
              <a:rPr lang="en-US" sz="4500" dirty="0" err="1"/>
              <a:t>SkyGYm</a:t>
            </a:r>
            <a:endParaRPr lang="en-IN" sz="4500" dirty="0"/>
          </a:p>
        </p:txBody>
      </p:sp>
    </p:spTree>
    <p:extLst>
      <p:ext uri="{BB962C8B-B14F-4D97-AF65-F5344CB8AC3E}">
        <p14:creationId xmlns:p14="http://schemas.microsoft.com/office/powerpoint/2010/main" val="640930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13420" y="-308603"/>
            <a:ext cx="8534400" cy="1507067"/>
          </a:xfrm>
          <a:prstGeom prst="rect">
            <a:avLst/>
          </a:prstGeom>
        </p:spPr>
        <p:txBody>
          <a:bodyPr vert="horz" wrap="square" lIns="0" tIns="76073" rIns="0" bIns="0" rtlCol="0">
            <a:spAutoFit/>
          </a:bodyPr>
          <a:lstStyle/>
          <a:p>
            <a:pPr marL="1751964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Screenshots</a:t>
            </a:r>
            <a:r>
              <a:rPr sz="2800" spc="285" dirty="0"/>
              <a:t> </a:t>
            </a:r>
            <a:r>
              <a:rPr sz="2800" dirty="0"/>
              <a:t>:</a:t>
            </a:r>
            <a:r>
              <a:rPr sz="2800" spc="175" dirty="0"/>
              <a:t> </a:t>
            </a:r>
            <a:r>
              <a:rPr sz="2800" dirty="0"/>
              <a:t>User</a:t>
            </a:r>
            <a:r>
              <a:rPr sz="2800" spc="265" dirty="0"/>
              <a:t> </a:t>
            </a:r>
            <a:r>
              <a:rPr sz="2800" dirty="0"/>
              <a:t>Panel</a:t>
            </a:r>
            <a:r>
              <a:rPr sz="2800" spc="254" dirty="0"/>
              <a:t> </a:t>
            </a:r>
            <a:r>
              <a:rPr sz="2800" spc="-10" dirty="0"/>
              <a:t>(Home)</a:t>
            </a:r>
            <a:endParaRPr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079E12-9F98-9AE1-6208-1C63FE540B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8540" y="932001"/>
            <a:ext cx="5745480" cy="2745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6ED2B2-2C11-81CB-855D-C822DC83D5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81002" y="3838258"/>
            <a:ext cx="5741035" cy="26968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57933" y="-24766"/>
            <a:ext cx="8720455" cy="845007"/>
          </a:xfrm>
          <a:prstGeom prst="rect">
            <a:avLst/>
          </a:prstGeom>
        </p:spPr>
        <p:txBody>
          <a:bodyPr vert="horz" wrap="square" lIns="0" tIns="76073" rIns="0" bIns="0" rtlCol="0">
            <a:spAutoFit/>
          </a:bodyPr>
          <a:lstStyle/>
          <a:p>
            <a:pPr marL="14897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Screenshots</a:t>
            </a:r>
            <a:r>
              <a:rPr sz="2800" spc="295" dirty="0"/>
              <a:t> </a:t>
            </a:r>
            <a:r>
              <a:rPr sz="2800" dirty="0"/>
              <a:t>:</a:t>
            </a:r>
            <a:r>
              <a:rPr sz="2800" spc="180" dirty="0"/>
              <a:t> </a:t>
            </a:r>
            <a:r>
              <a:rPr sz="2800" dirty="0"/>
              <a:t>User</a:t>
            </a:r>
            <a:r>
              <a:rPr sz="2800" spc="275" dirty="0"/>
              <a:t> </a:t>
            </a:r>
            <a:r>
              <a:rPr sz="2800" dirty="0"/>
              <a:t>Panel</a:t>
            </a:r>
            <a:r>
              <a:rPr sz="2800" spc="254" dirty="0"/>
              <a:t> </a:t>
            </a:r>
            <a:r>
              <a:rPr sz="2800" dirty="0"/>
              <a:t>(About</a:t>
            </a:r>
            <a:r>
              <a:rPr sz="2800" spc="155" dirty="0"/>
              <a:t> </a:t>
            </a:r>
            <a:r>
              <a:rPr sz="2800" spc="-25" dirty="0"/>
              <a:t>Us)</a:t>
            </a:r>
            <a:endParaRPr sz="28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83F64C-0580-9176-493F-FCEE53ED60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0800" y="660400"/>
            <a:ext cx="9794240" cy="584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DB6B-6F17-57F2-A8A8-B248F35FB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40" y="2660698"/>
            <a:ext cx="8534400" cy="597159"/>
          </a:xfrm>
        </p:spPr>
        <p:txBody>
          <a:bodyPr>
            <a:normAutofit fontScale="90000"/>
          </a:bodyPr>
          <a:lstStyle/>
          <a:p>
            <a:r>
              <a:rPr lang="en-IN" dirty="0"/>
              <a:t>Trainer user See </a:t>
            </a:r>
            <a:br>
              <a:rPr lang="en-IN" dirty="0"/>
            </a:br>
            <a:r>
              <a:rPr lang="en-IN" dirty="0"/>
              <a:t>and Search</a:t>
            </a:r>
          </a:p>
        </p:txBody>
      </p:sp>
      <p:pic>
        <p:nvPicPr>
          <p:cNvPr id="3" name="Picture 2" descr="new trainer">
            <a:extLst>
              <a:ext uri="{FF2B5EF4-FFF2-40B4-BE49-F238E27FC236}">
                <a16:creationId xmlns:a16="http://schemas.microsoft.com/office/drawing/2014/main" id="{F72F7228-DF3A-CEFA-5183-F320EE3C5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69" y="-1"/>
            <a:ext cx="7578523" cy="3564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F91C8F-D995-BCFC-D1AB-79FADB2A4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70" y="3257857"/>
            <a:ext cx="7578524" cy="35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67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3615" y="144750"/>
            <a:ext cx="10605128" cy="646202"/>
          </a:xfrm>
          <a:prstGeom prst="rect">
            <a:avLst/>
          </a:prstGeom>
        </p:spPr>
        <p:txBody>
          <a:bodyPr vert="horz" wrap="square" lIns="0" tIns="213232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Screenshots</a:t>
            </a:r>
            <a:r>
              <a:rPr sz="2800" spc="285" dirty="0"/>
              <a:t> </a:t>
            </a:r>
            <a:r>
              <a:rPr sz="2800" dirty="0"/>
              <a:t>:</a:t>
            </a:r>
            <a:r>
              <a:rPr sz="2800" spc="170" dirty="0"/>
              <a:t> </a:t>
            </a:r>
            <a:r>
              <a:rPr sz="2800" dirty="0"/>
              <a:t>User</a:t>
            </a:r>
            <a:r>
              <a:rPr sz="2800" spc="260" dirty="0"/>
              <a:t> </a:t>
            </a:r>
            <a:r>
              <a:rPr sz="2800" dirty="0"/>
              <a:t>Panel</a:t>
            </a:r>
            <a:r>
              <a:rPr sz="2800" spc="245" dirty="0"/>
              <a:t> </a:t>
            </a:r>
            <a:r>
              <a:rPr sz="2800" dirty="0"/>
              <a:t>(</a:t>
            </a:r>
            <a:r>
              <a:rPr lang="en-US" sz="2800" dirty="0"/>
              <a:t>Buy a Package</a:t>
            </a:r>
            <a:r>
              <a:rPr sz="2800" spc="-10" dirty="0"/>
              <a:t>)</a:t>
            </a:r>
            <a:endParaRPr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2F915D-F4E8-869E-3DA8-1D4C9DC2F8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3840" y="962406"/>
            <a:ext cx="9530080" cy="544855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453" y="-149982"/>
            <a:ext cx="8534400" cy="1507067"/>
          </a:xfrm>
          <a:prstGeom prst="rect">
            <a:avLst/>
          </a:prstGeom>
        </p:spPr>
        <p:txBody>
          <a:bodyPr vert="horz" wrap="square" lIns="0" tIns="358343" rIns="0" bIns="0" rtlCol="0">
            <a:spAutoFit/>
          </a:bodyPr>
          <a:lstStyle/>
          <a:p>
            <a:pPr marL="2552700">
              <a:lnSpc>
                <a:spcPct val="100000"/>
              </a:lnSpc>
              <a:spcBef>
                <a:spcPts val="100"/>
              </a:spcBef>
            </a:pPr>
            <a:r>
              <a:rPr dirty="0"/>
              <a:t>Future</a:t>
            </a:r>
            <a:r>
              <a:rPr spc="275" dirty="0"/>
              <a:t> </a:t>
            </a:r>
            <a:r>
              <a:rPr spc="-10" dirty="0"/>
              <a:t>Enhancement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idx="1"/>
          </p:nvPr>
        </p:nvSpPr>
        <p:spPr>
          <a:xfrm>
            <a:off x="3462590" y="1947862"/>
            <a:ext cx="5311140" cy="296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7795" indent="-342900">
              <a:lnSpc>
                <a:spcPct val="107000"/>
              </a:lnSpc>
              <a:spcBef>
                <a:spcPts val="100"/>
              </a:spcBef>
              <a:buFont typeface="Wingdings"/>
              <a:buChar char=""/>
              <a:tabLst>
                <a:tab pos="355600" algn="l"/>
                <a:tab pos="407034" algn="l"/>
              </a:tabLst>
            </a:pPr>
            <a:r>
              <a:rPr sz="1800" dirty="0">
                <a:latin typeface="Times New Roman"/>
                <a:cs typeface="Times New Roman"/>
              </a:rPr>
              <a:t>	</a:t>
            </a:r>
            <a:r>
              <a:rPr dirty="0"/>
              <a:t>Our</a:t>
            </a:r>
            <a:r>
              <a:rPr spc="-50" dirty="0"/>
              <a:t> </a:t>
            </a:r>
            <a:r>
              <a:rPr spc="-45" dirty="0"/>
              <a:t>Team</a:t>
            </a:r>
            <a:r>
              <a:rPr spc="-35" dirty="0"/>
              <a:t> </a:t>
            </a:r>
            <a:r>
              <a:rPr dirty="0"/>
              <a:t>Members</a:t>
            </a:r>
            <a:r>
              <a:rPr spc="-30" dirty="0"/>
              <a:t> </a:t>
            </a:r>
            <a:r>
              <a:rPr spc="-10" dirty="0"/>
              <a:t>Work</a:t>
            </a:r>
            <a:r>
              <a:rPr spc="-60" dirty="0"/>
              <a:t> </a:t>
            </a:r>
            <a:r>
              <a:rPr dirty="0"/>
              <a:t>On</a:t>
            </a:r>
            <a:r>
              <a:rPr spc="-45" dirty="0"/>
              <a:t> </a:t>
            </a:r>
            <a:r>
              <a:rPr spc="-10" dirty="0"/>
              <a:t>Responsiveness, </a:t>
            </a:r>
            <a:r>
              <a:rPr dirty="0"/>
              <a:t>After</a:t>
            </a:r>
            <a:r>
              <a:rPr spc="-35" dirty="0"/>
              <a:t> </a:t>
            </a:r>
            <a:r>
              <a:rPr dirty="0"/>
              <a:t>Sometime</a:t>
            </a:r>
            <a:r>
              <a:rPr spc="-25" dirty="0"/>
              <a:t> </a:t>
            </a:r>
            <a:r>
              <a:rPr dirty="0"/>
              <a:t>Our</a:t>
            </a:r>
            <a:r>
              <a:rPr spc="-50" dirty="0"/>
              <a:t> </a:t>
            </a:r>
            <a:r>
              <a:rPr dirty="0"/>
              <a:t>Project</a:t>
            </a:r>
            <a:r>
              <a:rPr spc="-30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dirty="0"/>
              <a:t>Going</a:t>
            </a:r>
            <a:r>
              <a:rPr spc="-55" dirty="0"/>
              <a:t> </a:t>
            </a:r>
            <a:r>
              <a:rPr spc="-25" dirty="0"/>
              <a:t>To </a:t>
            </a:r>
            <a:r>
              <a:rPr spc="-10" dirty="0"/>
              <a:t>Responsive.</a:t>
            </a: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Wingdings"/>
              <a:buChar char=""/>
            </a:pPr>
            <a:endParaRPr sz="18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7100"/>
              </a:lnSpc>
              <a:buFont typeface="Wingdings"/>
              <a:buChar char=""/>
              <a:tabLst>
                <a:tab pos="355600" algn="l"/>
              </a:tabLst>
            </a:pPr>
            <a:r>
              <a:rPr spc="-25" dirty="0"/>
              <a:t>Testing</a:t>
            </a:r>
            <a:r>
              <a:rPr spc="-3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Whole</a:t>
            </a:r>
            <a:r>
              <a:rPr spc="-65" dirty="0"/>
              <a:t> </a:t>
            </a:r>
            <a:r>
              <a:rPr dirty="0"/>
              <a:t>Project</a:t>
            </a:r>
            <a:r>
              <a:rPr spc="-40" dirty="0"/>
              <a:t> </a:t>
            </a:r>
            <a:r>
              <a:rPr dirty="0"/>
              <a:t>After</a:t>
            </a:r>
            <a:r>
              <a:rPr spc="-30" dirty="0"/>
              <a:t> </a:t>
            </a:r>
            <a:r>
              <a:rPr spc="-10" dirty="0"/>
              <a:t>Several</a:t>
            </a:r>
            <a:r>
              <a:rPr spc="-35" dirty="0"/>
              <a:t> </a:t>
            </a:r>
            <a:r>
              <a:rPr spc="-20" dirty="0"/>
              <a:t>Time </a:t>
            </a:r>
            <a:r>
              <a:rPr dirty="0"/>
              <a:t>Will</a:t>
            </a:r>
            <a:r>
              <a:rPr spc="-30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Done.</a:t>
            </a:r>
            <a:r>
              <a:rPr spc="-40" dirty="0"/>
              <a:t> </a:t>
            </a:r>
            <a:r>
              <a:rPr dirty="0"/>
              <a:t>If</a:t>
            </a:r>
            <a:r>
              <a:rPr spc="-30" dirty="0"/>
              <a:t> </a:t>
            </a:r>
            <a:r>
              <a:rPr dirty="0"/>
              <a:t>Any</a:t>
            </a:r>
            <a:r>
              <a:rPr spc="-35" dirty="0"/>
              <a:t> </a:t>
            </a:r>
            <a:r>
              <a:rPr dirty="0"/>
              <a:t>Query</a:t>
            </a:r>
            <a:r>
              <a:rPr spc="-15" dirty="0"/>
              <a:t> </a:t>
            </a:r>
            <a:r>
              <a:rPr dirty="0"/>
              <a:t>Or</a:t>
            </a:r>
            <a:r>
              <a:rPr spc="-25" dirty="0"/>
              <a:t> </a:t>
            </a:r>
            <a:r>
              <a:rPr dirty="0"/>
              <a:t>Issue</a:t>
            </a:r>
            <a:r>
              <a:rPr spc="-5" dirty="0"/>
              <a:t> </a:t>
            </a:r>
            <a:r>
              <a:rPr dirty="0"/>
              <a:t>Raise</a:t>
            </a:r>
            <a:r>
              <a:rPr spc="-20" dirty="0"/>
              <a:t> Then </a:t>
            </a:r>
            <a:r>
              <a:rPr dirty="0"/>
              <a:t>Send</a:t>
            </a:r>
            <a:r>
              <a:rPr spc="-30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dirty="0"/>
              <a:t>Message</a:t>
            </a:r>
            <a:r>
              <a:rPr spc="-25" dirty="0"/>
              <a:t> </a:t>
            </a:r>
            <a:r>
              <a:rPr dirty="0"/>
              <a:t>On</a:t>
            </a:r>
            <a:r>
              <a:rPr spc="-30" dirty="0"/>
              <a:t> </a:t>
            </a:r>
            <a:r>
              <a:rPr dirty="0"/>
              <a:t>Our</a:t>
            </a:r>
            <a:r>
              <a:rPr spc="-35" dirty="0"/>
              <a:t> </a:t>
            </a:r>
            <a:r>
              <a:rPr spc="-10" dirty="0"/>
              <a:t>Email.</a:t>
            </a:r>
          </a:p>
          <a:p>
            <a:pPr>
              <a:lnSpc>
                <a:spcPct val="100000"/>
              </a:lnSpc>
              <a:spcBef>
                <a:spcPts val="295"/>
              </a:spcBef>
              <a:buFont typeface="Wingdings"/>
              <a:buChar char=""/>
            </a:pPr>
            <a:endParaRPr spc="-10" dirty="0"/>
          </a:p>
          <a:p>
            <a:pPr marL="354965" indent="-342265">
              <a:lnSpc>
                <a:spcPct val="100000"/>
              </a:lnSpc>
              <a:buFont typeface="Wingdings"/>
              <a:buChar char=""/>
              <a:tabLst>
                <a:tab pos="354965" algn="l"/>
              </a:tabLst>
            </a:pPr>
            <a:r>
              <a:rPr dirty="0"/>
              <a:t>Then</a:t>
            </a:r>
            <a:r>
              <a:rPr spc="-35" dirty="0"/>
              <a:t> </a:t>
            </a:r>
            <a:r>
              <a:rPr dirty="0"/>
              <a:t>We</a:t>
            </a:r>
            <a:r>
              <a:rPr spc="-35" dirty="0"/>
              <a:t> </a:t>
            </a:r>
            <a:r>
              <a:rPr dirty="0"/>
              <a:t>Will</a:t>
            </a:r>
            <a:r>
              <a:rPr spc="-30" dirty="0"/>
              <a:t> </a:t>
            </a:r>
            <a:r>
              <a:rPr dirty="0"/>
              <a:t>Solve</a:t>
            </a:r>
            <a:r>
              <a:rPr spc="-25" dirty="0"/>
              <a:t> </a:t>
            </a:r>
            <a:r>
              <a:rPr dirty="0"/>
              <a:t>It</a:t>
            </a:r>
            <a:r>
              <a:rPr spc="-25" dirty="0"/>
              <a:t> </a:t>
            </a:r>
            <a:r>
              <a:rPr dirty="0"/>
              <a:t>As</a:t>
            </a:r>
            <a:r>
              <a:rPr spc="-25" dirty="0"/>
              <a:t> </a:t>
            </a:r>
            <a:r>
              <a:rPr lang="en-IN" dirty="0"/>
              <a:t>S</a:t>
            </a:r>
            <a:r>
              <a:rPr dirty="0" err="1"/>
              <a:t>oon</a:t>
            </a:r>
            <a:r>
              <a:rPr spc="-40" dirty="0"/>
              <a:t> </a:t>
            </a:r>
            <a:r>
              <a:rPr dirty="0"/>
              <a:t>As</a:t>
            </a:r>
            <a:r>
              <a:rPr spc="-25" dirty="0"/>
              <a:t> </a:t>
            </a:r>
            <a:r>
              <a:rPr spc="-10" dirty="0"/>
              <a:t>Possible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1703" y="1011923"/>
            <a:ext cx="1843277" cy="3253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83154" y="1815210"/>
            <a:ext cx="3135630" cy="334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Project</a:t>
            </a:r>
            <a:r>
              <a:rPr kumimoji="0" sz="24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Profile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/>
              <a:cs typeface="Corbe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Project</a:t>
            </a:r>
            <a:r>
              <a:rPr kumimoji="0" sz="24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Overview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/>
              <a:cs typeface="Corbe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Diagrams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/>
              <a:cs typeface="Corbe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288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Screen</a:t>
            </a:r>
            <a:r>
              <a:rPr kumimoji="0" sz="24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 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Shots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/>
              <a:cs typeface="Corbel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2885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Future</a:t>
            </a:r>
            <a:r>
              <a:rPr kumimoji="0" sz="2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cs typeface="Corbel"/>
              </a:rPr>
              <a:t>Enhancements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BC54B02-EAB0-46FF-B432-E36ACB1C2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04881"/>
              </p:ext>
            </p:extLst>
          </p:nvPr>
        </p:nvGraphicFramePr>
        <p:xfrm>
          <a:off x="2032000" y="924940"/>
          <a:ext cx="8128000" cy="2972146"/>
        </p:xfrm>
        <a:graphic>
          <a:graphicData uri="http://schemas.openxmlformats.org/drawingml/2006/table">
            <a:tbl>
              <a:tblPr firstRow="1" bandRow="1"/>
              <a:tblGrid>
                <a:gridCol w="4064000">
                  <a:extLst>
                    <a:ext uri="{9D8B030D-6E8A-4147-A177-3AD203B41FA5}">
                      <a16:colId xmlns:a16="http://schemas.microsoft.com/office/drawing/2014/main" val="6305183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94072938"/>
                    </a:ext>
                  </a:extLst>
                </a:gridCol>
              </a:tblGrid>
              <a:tr h="381346">
                <a:tc>
                  <a:txBody>
                    <a:bodyPr/>
                    <a:lstStyle/>
                    <a:p>
                      <a:r>
                        <a:rPr lang="en-US" dirty="0"/>
                        <a:t>Project 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Gym Management System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68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Front-End: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HTML,CSS,BOOTSTRAP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547248"/>
                  </a:ext>
                </a:extLst>
              </a:tr>
              <a:tr h="347617">
                <a:tc>
                  <a:txBody>
                    <a:bodyPr/>
                    <a:lstStyle/>
                    <a:p>
                      <a:r>
                        <a:rPr lang="en-US" dirty="0"/>
                        <a:t>Back-End: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PHP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1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Browser: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Chrome,FireFox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25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Platform :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VS </a:t>
                      </a:r>
                      <a:r>
                        <a:rPr lang="en-US" dirty="0" err="1"/>
                        <a:t>Code,Xampp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467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Developed By :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Avadh,Nihal,Jenish,Ayush,Meet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53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Internal Guide :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Ms. </a:t>
                      </a:r>
                      <a:r>
                        <a:rPr lang="en-US" dirty="0" err="1"/>
                        <a:t>Sanskruti</a:t>
                      </a:r>
                      <a:r>
                        <a:rPr lang="en-US" dirty="0"/>
                        <a:t>  Ramani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909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Submitted to :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Ms. </a:t>
                      </a:r>
                      <a:r>
                        <a:rPr lang="en-US" dirty="0" err="1"/>
                        <a:t>Sanskruti</a:t>
                      </a:r>
                      <a:r>
                        <a:rPr lang="en-US" dirty="0"/>
                        <a:t>  Ramani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67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75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1059" y="713219"/>
            <a:ext cx="2868930" cy="36501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147059" y="1391963"/>
            <a:ext cx="5916930" cy="44575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01955" lvl="0" indent="-342900" defTabSz="914400" eaLnBrk="1" fontAlgn="auto" latinLnBrk="0" hangingPunct="1">
              <a:lnSpc>
                <a:spcPct val="1072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5600" algn="l"/>
              </a:tabLst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GYm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Management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System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Gives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Show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pay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IN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ment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Online.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 typeface="Wingdings"/>
              <a:buChar char=""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5600" marR="5080" lvl="0" indent="-342900" defTabSz="914400" eaLnBrk="1" fontAlgn="auto" latinLnBrk="0" hangingPunct="1">
              <a:lnSpc>
                <a:spcPct val="1071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This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System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Aims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Provide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User-Friendly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Interface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For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Users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join Gym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,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Manage,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Track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Their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IN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recodes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While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Allowing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Administrators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Oversee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Control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Efficiently.</a:t>
            </a:r>
            <a:endParaRPr kumimoji="0" lang="en-IN" sz="1800" b="0" i="0" u="none" strike="noStrike" kern="0" cap="none" spc="-1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5600" marR="5080" lvl="0" indent="-342900" defTabSz="914400" eaLnBrk="1" fontAlgn="auto" latinLnBrk="0" hangingPunct="1">
              <a:lnSpc>
                <a:spcPct val="1071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5600" algn="l"/>
              </a:tabLst>
              <a:defRPr/>
            </a:pPr>
            <a:endParaRPr lang="en-IN" kern="0" spc="-1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355600" marR="5080" lvl="0" indent="-342900" defTabSz="914400" eaLnBrk="1" fontAlgn="auto" latinLnBrk="0" hangingPunct="1">
              <a:lnSpc>
                <a:spcPct val="1071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5600" algn="l"/>
              </a:tabLst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 can easily request for a membership no need for extra knowledge regarding the join gym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This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System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Has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Contained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Two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Panels:-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 typeface="Wingdings"/>
              <a:buChar char=""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69365" marR="0" lvl="1" indent="-34226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12693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Admin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Panel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1269365" marR="0" lvl="1" indent="-342265" defTabSz="91440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 typeface="Wingdings"/>
              <a:buChar char=""/>
              <a:tabLst>
                <a:tab pos="12693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Panel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469" y="0"/>
            <a:ext cx="8534400" cy="1507067"/>
          </a:xfrm>
          <a:prstGeom prst="rect">
            <a:avLst/>
          </a:prstGeom>
        </p:spPr>
        <p:txBody>
          <a:bodyPr vert="horz" wrap="square" lIns="0" tIns="381762" rIns="0" bIns="0" rtlCol="0">
            <a:spAutoFit/>
          </a:bodyPr>
          <a:lstStyle/>
          <a:p>
            <a:pPr marL="1890395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Project</a:t>
            </a:r>
            <a:r>
              <a:rPr sz="2800" spc="260" dirty="0"/>
              <a:t> </a:t>
            </a:r>
            <a:r>
              <a:rPr sz="2800" dirty="0"/>
              <a:t>Features</a:t>
            </a:r>
            <a:r>
              <a:rPr sz="2800" spc="290" dirty="0"/>
              <a:t> </a:t>
            </a:r>
            <a:r>
              <a:rPr sz="2800" dirty="0"/>
              <a:t>:</a:t>
            </a:r>
            <a:r>
              <a:rPr sz="2800" spc="70" dirty="0"/>
              <a:t> </a:t>
            </a:r>
            <a:r>
              <a:rPr sz="2800" dirty="0"/>
              <a:t>Admin</a:t>
            </a:r>
            <a:r>
              <a:rPr sz="2800" spc="240" dirty="0"/>
              <a:t> </a:t>
            </a:r>
            <a:r>
              <a:rPr sz="2800" spc="-10" dirty="0"/>
              <a:t>Panel</a:t>
            </a:r>
            <a:endParaRPr sz="2800" dirty="0"/>
          </a:p>
        </p:txBody>
      </p:sp>
      <p:sp>
        <p:nvSpPr>
          <p:cNvPr id="18" name="object 18"/>
          <p:cNvSpPr txBox="1"/>
          <p:nvPr/>
        </p:nvSpPr>
        <p:spPr>
          <a:xfrm>
            <a:off x="2852355" y="1784667"/>
            <a:ext cx="6531609" cy="299851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Only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Authorized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Admins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Access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Panel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Using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Their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Registered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IN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Username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Password.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945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Make a Payment for joining membership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945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Admin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Also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add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Update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/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Delete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Slots.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5600" marR="5080" lvl="0" indent="-342900" defTabSz="914400" eaLnBrk="1" fontAlgn="auto" latinLnBrk="0" hangingPunct="1">
              <a:lnSpc>
                <a:spcPct val="106900"/>
              </a:lnSpc>
              <a:spcBef>
                <a:spcPts val="181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5600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Admins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View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Detailed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Information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About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All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Registered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Users,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Including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Trainers</a:t>
            </a:r>
            <a:r>
              <a:rPr lang="en-IN" kern="0" spc="-20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Details,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IN" kern="0" dirty="0">
                <a:solidFill>
                  <a:sysClr val="windowText" lastClr="000000"/>
                </a:solidFill>
                <a:latin typeface="Calibri"/>
                <a:cs typeface="Calibri"/>
              </a:rPr>
              <a:t>Payment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Status.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945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Admin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Also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IN" kern="0" spc="-20" dirty="0">
                <a:solidFill>
                  <a:sysClr val="windowText" lastClr="000000"/>
                </a:solidFill>
                <a:latin typeface="Calibri"/>
                <a:cs typeface="Calibri"/>
              </a:rPr>
              <a:t>Insert/U</a:t>
            </a:r>
            <a:r>
              <a:rPr kumimoji="0" lang="en-IN" sz="1800" b="0" i="0" u="none" strike="noStrike" kern="0" cap="none" spc="-2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pdate</a:t>
            </a:r>
            <a:r>
              <a:rPr kumimoji="0" lang="en-IN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/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Delete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User</a:t>
            </a:r>
            <a:r>
              <a:rPr kumimoji="0" lang="en-IN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to trainer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38419" y="452254"/>
            <a:ext cx="4598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Project</a:t>
            </a:r>
            <a:r>
              <a:rPr sz="2800" spc="265" dirty="0"/>
              <a:t> </a:t>
            </a:r>
            <a:r>
              <a:rPr sz="2800" dirty="0"/>
              <a:t>Features</a:t>
            </a:r>
            <a:r>
              <a:rPr sz="2800" spc="290" dirty="0"/>
              <a:t> </a:t>
            </a:r>
            <a:r>
              <a:rPr sz="2800" dirty="0"/>
              <a:t>:</a:t>
            </a:r>
            <a:r>
              <a:rPr sz="2800" spc="105" dirty="0"/>
              <a:t> </a:t>
            </a:r>
            <a:r>
              <a:rPr sz="2800" dirty="0"/>
              <a:t>User</a:t>
            </a:r>
            <a:r>
              <a:rPr sz="2800" spc="225" dirty="0"/>
              <a:t> </a:t>
            </a:r>
            <a:r>
              <a:rPr sz="2800" spc="-10" dirty="0"/>
              <a:t>Panel</a:t>
            </a:r>
            <a:endParaRPr sz="2800" dirty="0"/>
          </a:p>
        </p:txBody>
      </p:sp>
      <p:sp>
        <p:nvSpPr>
          <p:cNvPr id="28" name="object 28"/>
          <p:cNvSpPr txBox="1"/>
          <p:nvPr/>
        </p:nvSpPr>
        <p:spPr>
          <a:xfrm>
            <a:off x="3064001" y="1757663"/>
            <a:ext cx="6602730" cy="351891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If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Have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Already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Have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Account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Then,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Login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With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Valid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5600" marR="0" lvl="0" indent="0" defTabSz="914400" eaLnBrk="1" fontAlgn="auto" latinLnBrk="0" hangingPunct="1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User_Name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And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Password.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945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Otherwise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Create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New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Account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lang="en-IN" kern="0" dirty="0">
                <a:solidFill>
                  <a:sysClr val="windowText" lastClr="000000"/>
                </a:solidFill>
                <a:latin typeface="Calibri"/>
                <a:cs typeface="Calibri"/>
              </a:rPr>
              <a:t>by Register itself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945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able to pay to join membership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Also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View the trainer to start the gym journey with selected trainer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945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Also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View the photo Gallery attached by admin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  <a:p>
            <a:pPr marL="354965" marR="0" lvl="0" indent="-342265" defTabSz="914400" eaLnBrk="1" fontAlgn="auto" latinLnBrk="0" hangingPunct="1">
              <a:lnSpc>
                <a:spcPct val="100000"/>
              </a:lnSpc>
              <a:spcBef>
                <a:spcPts val="1955"/>
              </a:spcBef>
              <a:spcAft>
                <a:spcPts val="0"/>
              </a:spcAft>
              <a:buClrTx/>
              <a:buSzTx/>
              <a:buFont typeface="Wingdings"/>
              <a:buChar char=""/>
              <a:tabLst>
                <a:tab pos="35496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User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Can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Show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know about us by viewing our about-us page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.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583566" y="3202940"/>
            <a:ext cx="40341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Admin</a:t>
            </a:r>
            <a:r>
              <a:rPr kumimoji="0" sz="2800" b="1" i="0" u="none" strike="noStrike" kern="0" cap="none" spc="375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Process</a:t>
            </a:r>
            <a:r>
              <a:rPr kumimoji="0" sz="2800" b="1" i="0" u="none" strike="noStrike" kern="0" cap="none" spc="375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Flow-</a:t>
            </a: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Chart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91069" y="-29718"/>
            <a:ext cx="4168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Process</a:t>
            </a:r>
            <a:r>
              <a:rPr sz="2800" spc="2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Diagram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40B01F-D802-2C85-85A9-D8D9EABB5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21" y="595980"/>
            <a:ext cx="4768770" cy="6118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0729" y="3201247"/>
            <a:ext cx="452583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User</a:t>
            </a:r>
            <a:r>
              <a:rPr kumimoji="0" lang="en-IN" sz="2800" b="1" i="0" u="none" strike="noStrike" kern="0" cap="none" spc="375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Process</a:t>
            </a:r>
            <a:r>
              <a:rPr kumimoji="0" lang="en-IN" sz="2800" b="1" i="0" u="none" strike="noStrike" kern="0" cap="none" spc="375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Flow-</a:t>
            </a:r>
            <a:r>
              <a:rPr kumimoji="0" lang="en-IN" sz="2800" b="1" i="0" u="none" strike="noStrike" kern="0" cap="none" spc="-10" normalizeH="0" baseline="0" noProof="0" dirty="0">
                <a:ln>
                  <a:noFill/>
                </a:ln>
                <a:solidFill>
                  <a:srgbClr val="335B74"/>
                </a:solidFill>
                <a:effectLst/>
                <a:uLnTx/>
                <a:uFillTx/>
                <a:latin typeface="Calibri"/>
                <a:cs typeface="Calibri"/>
              </a:rPr>
              <a:t>Chart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1E523-C6D0-30D3-48AF-B31CD62BE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08" y="193875"/>
            <a:ext cx="4601210" cy="64702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130</TotalTime>
  <Words>557</Words>
  <Application>Microsoft Office PowerPoint</Application>
  <PresentationFormat>Widescreen</PresentationFormat>
  <Paragraphs>85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Arial MT</vt:lpstr>
      <vt:lpstr>Calibri</vt:lpstr>
      <vt:lpstr>Cambria</vt:lpstr>
      <vt:lpstr>Century Gothic</vt:lpstr>
      <vt:lpstr>Consolas</vt:lpstr>
      <vt:lpstr>Corbel</vt:lpstr>
      <vt:lpstr>Times New Roman</vt:lpstr>
      <vt:lpstr>Wingdings</vt:lpstr>
      <vt:lpstr>Wingdings 3</vt:lpstr>
      <vt:lpstr>Slice</vt:lpstr>
      <vt:lpstr>PowerPoint Presentation</vt:lpstr>
      <vt:lpstr>SkyGYm</vt:lpstr>
      <vt:lpstr>PowerPoint Presentation</vt:lpstr>
      <vt:lpstr>PowerPoint Presentation</vt:lpstr>
      <vt:lpstr>PowerPoint Presentation</vt:lpstr>
      <vt:lpstr>Project Features : Admin Panel</vt:lpstr>
      <vt:lpstr>Project Features : User Panel</vt:lpstr>
      <vt:lpstr>Process Diagram</vt:lpstr>
      <vt:lpstr>User Process Flow-Chart</vt:lpstr>
      <vt:lpstr>DFD / UML Diagram</vt:lpstr>
      <vt:lpstr>1 – Level Diagram (Admin)</vt:lpstr>
      <vt:lpstr>1 – Level Diagram (User)</vt:lpstr>
      <vt:lpstr>Screenshots : Admin Panel (Log In)</vt:lpstr>
      <vt:lpstr>Screenshots : Admin Panel (Dashboard)</vt:lpstr>
      <vt:lpstr>Screenshots : Admin Panel (Manage User)</vt:lpstr>
      <vt:lpstr>Screenshots : Admin Panel ( Manage Trainer)</vt:lpstr>
      <vt:lpstr>Screenshots : Admin Panel (Manage Packages)</vt:lpstr>
      <vt:lpstr>Screenshots : User Panel (Log In &amp; Registration)</vt:lpstr>
      <vt:lpstr>PowerPoint Presentation</vt:lpstr>
      <vt:lpstr>Screenshots : User Panel (Home)</vt:lpstr>
      <vt:lpstr>Screenshots : User Panel (About Us)</vt:lpstr>
      <vt:lpstr>Trainer user See  and Search</vt:lpstr>
      <vt:lpstr>Screenshots : User Panel (Buy a Package)</vt:lpstr>
      <vt:lpstr>Future Enhancement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Nihal Ukani</dc:creator>
  <cp:lastModifiedBy>avadh radadiya</cp:lastModifiedBy>
  <cp:revision>12</cp:revision>
  <dcterms:created xsi:type="dcterms:W3CDTF">2024-10-02T04:29:06Z</dcterms:created>
  <dcterms:modified xsi:type="dcterms:W3CDTF">2024-10-08T07:47:55Z</dcterms:modified>
</cp:coreProperties>
</file>